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12"/>
  </p:notesMasterIdLst>
  <p:sldIdLst>
    <p:sldId id="281" r:id="rId4"/>
    <p:sldId id="285" r:id="rId5"/>
    <p:sldId id="283" r:id="rId6"/>
    <p:sldId id="284" r:id="rId7"/>
    <p:sldId id="265" r:id="rId8"/>
    <p:sldId id="287" r:id="rId9"/>
    <p:sldId id="286" r:id="rId10"/>
    <p:sldId id="282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05AB"/>
    <a:srgbClr val="001D32"/>
    <a:srgbClr val="004A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77" autoAdjust="0"/>
    <p:restoredTop sz="94660"/>
  </p:normalViewPr>
  <p:slideViewPr>
    <p:cSldViewPr>
      <p:cViewPr varScale="1">
        <p:scale>
          <a:sx n="69" d="100"/>
          <a:sy n="69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D1D9F4-0A93-4988-9B34-1ED0DD84BDA3}" type="datetimeFigureOut">
              <a:rPr lang="cs-CZ" smtClean="0"/>
              <a:t>4.4.2013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A23A52-AFE1-4A81-A823-EFA6A68256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61974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4.4.2013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138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4.4.2013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498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4.4.2013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5015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4.4.2013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20384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4.4.2013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8996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4.4.2013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8922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4.4.2013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582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4.4.2013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3047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4.4.2013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0986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4.4.2013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33910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4.4.2013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94918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4.4.2013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015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4.4.2013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0833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4.4.2013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0871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4.4.2013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1744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4.4.2013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96953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4.4.2013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95742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4.4.2013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40588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4.4.2013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97951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4.4.2013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16192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4.4.2013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7216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4.4.2013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589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4.4.2013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81968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4.4.2013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67922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4.4.2013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85638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4.4.2013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29017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4.4.2013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979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4.4.2013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033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4.4.2013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435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4.4.2013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671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4.4.2013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0777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4.4.2013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707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4.4.2013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68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4.4.2013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111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4.4.2013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717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4.4.2013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717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04%20&#268;j%20-%20Bajky%20-%20opakov&#225;n&#237;%20-%20prac.%20list.docx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899592" y="1412776"/>
            <a:ext cx="7772400" cy="792089"/>
          </a:xfrm>
        </p:spPr>
        <p:txBody>
          <a:bodyPr>
            <a:normAutofit fontScale="90000"/>
          </a:bodyPr>
          <a:lstStyle/>
          <a:p>
            <a:r>
              <a:rPr lang="cs-CZ" sz="4800" b="1" dirty="0" smtClean="0">
                <a:effectLst>
                  <a:outerShdw sx="1000" sy="1000" algn="tl">
                    <a:schemeClr val="tx1"/>
                  </a:outerShdw>
                  <a:reflection endPos="0" dir="5400000" sy="-100000" algn="bl" rotWithShape="0"/>
                </a:effectLst>
              </a:rPr>
              <a:t>Bajky – opakování učiva</a:t>
            </a:r>
            <a:endParaRPr lang="cs-CZ" sz="4800" b="1" dirty="0">
              <a:effectLst>
                <a:outerShdw sx="1000" sy="1000" algn="tl">
                  <a:schemeClr val="tx1">
                    <a:alpha val="51000"/>
                  </a:schemeClr>
                </a:outerShdw>
                <a:reflection endPos="0" dir="5400000" sy="-100000" algn="bl" rotWithShape="0"/>
              </a:effectLst>
            </a:endParaRPr>
          </a:p>
        </p:txBody>
      </p:sp>
      <p:pic>
        <p:nvPicPr>
          <p:cNvPr id="1026" name="Picture 2" descr="C:\Users\Uživatel\Pictures\logo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029" y="5589240"/>
            <a:ext cx="3603242" cy="934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1043608" y="620687"/>
            <a:ext cx="71287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600" dirty="0" smtClean="0">
                <a:solidFill>
                  <a:prstClr val="black"/>
                </a:solidFill>
              </a:rPr>
              <a:t>Základní škola a Mateřská škola, Liberec, Barvířská 38/6, příspěvková organizace</a:t>
            </a:r>
            <a:endParaRPr lang="cs-CZ" sz="1600" dirty="0">
              <a:solidFill>
                <a:prstClr val="black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677205" y="2750799"/>
            <a:ext cx="78488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 smtClean="0">
                <a:solidFill>
                  <a:prstClr val="black"/>
                </a:solidFill>
              </a:rPr>
              <a:t>Název :      </a:t>
            </a:r>
            <a:r>
              <a:rPr lang="cs-CZ" sz="1600" b="1" dirty="0" smtClean="0">
                <a:solidFill>
                  <a:prstClr val="black"/>
                </a:solidFill>
              </a:rPr>
              <a:t>VY_32_inovace_04 Český jazyk a literatura – Na počátku prý stálo slovo</a:t>
            </a:r>
          </a:p>
          <a:p>
            <a:r>
              <a:rPr lang="cs-CZ" sz="1600" dirty="0" smtClean="0">
                <a:solidFill>
                  <a:prstClr val="black"/>
                </a:solidFill>
              </a:rPr>
              <a:t>Autor:        Iveta </a:t>
            </a:r>
            <a:r>
              <a:rPr lang="cs-CZ" sz="1600" dirty="0" err="1" smtClean="0">
                <a:solidFill>
                  <a:prstClr val="black"/>
                </a:solidFill>
              </a:rPr>
              <a:t>Loumová</a:t>
            </a:r>
            <a:endParaRPr lang="cs-CZ" sz="1600" dirty="0" smtClean="0">
              <a:solidFill>
                <a:prstClr val="black"/>
              </a:solidFill>
            </a:endParaRPr>
          </a:p>
          <a:p>
            <a:r>
              <a:rPr lang="cs-CZ" sz="1600" dirty="0" smtClean="0">
                <a:solidFill>
                  <a:prstClr val="black"/>
                </a:solidFill>
              </a:rPr>
              <a:t>Období:     Listopad  2011</a:t>
            </a:r>
          </a:p>
          <a:p>
            <a:r>
              <a:rPr lang="cs-CZ" sz="1600" dirty="0" smtClean="0">
                <a:solidFill>
                  <a:prstClr val="black"/>
                </a:solidFill>
              </a:rPr>
              <a:t>Věková skupina:      </a:t>
            </a:r>
            <a:r>
              <a:rPr lang="cs-CZ" sz="1600" dirty="0">
                <a:solidFill>
                  <a:prstClr val="black"/>
                </a:solidFill>
              </a:rPr>
              <a:t>6</a:t>
            </a:r>
            <a:r>
              <a:rPr lang="cs-CZ" sz="1600" dirty="0" smtClean="0">
                <a:solidFill>
                  <a:prstClr val="black"/>
                </a:solidFill>
              </a:rPr>
              <a:t>. ročník</a:t>
            </a:r>
          </a:p>
          <a:p>
            <a:r>
              <a:rPr lang="cs-CZ" sz="1600" dirty="0" smtClean="0">
                <a:solidFill>
                  <a:prstClr val="black"/>
                </a:solidFill>
              </a:rPr>
              <a:t>Tematická oblast:    </a:t>
            </a:r>
            <a:r>
              <a:rPr lang="cs-CZ" sz="1600" dirty="0">
                <a:solidFill>
                  <a:prstClr val="black"/>
                </a:solidFill>
              </a:rPr>
              <a:t>Č</a:t>
            </a:r>
            <a:r>
              <a:rPr lang="cs-CZ" sz="1600" dirty="0" smtClean="0">
                <a:solidFill>
                  <a:prstClr val="black"/>
                </a:solidFill>
              </a:rPr>
              <a:t>eský jazyk a literatura  –  epické žánry</a:t>
            </a:r>
          </a:p>
          <a:p>
            <a:r>
              <a:rPr lang="cs-CZ" sz="1600" dirty="0" smtClean="0">
                <a:solidFill>
                  <a:prstClr val="black"/>
                </a:solidFill>
              </a:rPr>
              <a:t>Anotace:    Opakování učiva o bajce,  tvorba vlastní </a:t>
            </a:r>
            <a:r>
              <a:rPr lang="cs-CZ" sz="1600" smtClean="0">
                <a:solidFill>
                  <a:prstClr val="black"/>
                </a:solidFill>
              </a:rPr>
              <a:t>bajky, možnost </a:t>
            </a:r>
            <a:r>
              <a:rPr lang="cs-CZ" sz="1600" dirty="0" smtClean="0">
                <a:solidFill>
                  <a:prstClr val="black"/>
                </a:solidFill>
              </a:rPr>
              <a:t>užití pracovních textů.</a:t>
            </a:r>
            <a:endParaRPr lang="cs-CZ" sz="1600" dirty="0">
              <a:solidFill>
                <a:prstClr val="black"/>
              </a:solidFill>
            </a:endParaRPr>
          </a:p>
        </p:txBody>
      </p:sp>
      <p:pic>
        <p:nvPicPr>
          <p:cNvPr id="3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9340" y="4321203"/>
            <a:ext cx="566737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3063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Bajka</a:t>
            </a:r>
            <a:endParaRPr lang="cs-CZ" sz="5400" b="1" dirty="0">
              <a:solidFill>
                <a:schemeClr val="accent1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112568"/>
          </a:xfrm>
        </p:spPr>
        <p:txBody>
          <a:bodyPr anchor="ctr">
            <a:normAutofit fontScale="32500" lnSpcReduction="20000"/>
          </a:bodyPr>
          <a:lstStyle/>
          <a:p>
            <a:pPr marL="0" indent="0">
              <a:buNone/>
            </a:pPr>
            <a:endParaRPr lang="cs-CZ" sz="2800" b="1" u="sng" dirty="0" smtClean="0">
              <a:solidFill>
                <a:srgbClr val="00008B"/>
              </a:solidFill>
              <a:latin typeface="Comic Sans MS"/>
            </a:endParaRPr>
          </a:p>
          <a:p>
            <a:pPr marL="0" indent="0">
              <a:buNone/>
            </a:pPr>
            <a:r>
              <a:rPr lang="cs-CZ" sz="11100" b="1" dirty="0">
                <a:solidFill>
                  <a:srgbClr val="00008B"/>
                </a:solidFill>
              </a:rPr>
              <a:t> </a:t>
            </a:r>
            <a:r>
              <a:rPr lang="cs-CZ" sz="11100" b="1" dirty="0" smtClean="0">
                <a:solidFill>
                  <a:srgbClr val="00008B"/>
                </a:solidFill>
              </a:rPr>
              <a:t>        </a:t>
            </a:r>
          </a:p>
          <a:p>
            <a:pPr marL="0" indent="0">
              <a:buNone/>
            </a:pPr>
            <a:r>
              <a:rPr lang="pt-BR" sz="11100" b="1" dirty="0" smtClean="0">
                <a:solidFill>
                  <a:srgbClr val="00008B"/>
                </a:solidFill>
              </a:rPr>
              <a:t>Práce </a:t>
            </a:r>
            <a:r>
              <a:rPr lang="pt-BR" sz="11100" b="1" dirty="0">
                <a:solidFill>
                  <a:srgbClr val="00008B"/>
                </a:solidFill>
              </a:rPr>
              <a:t>s </a:t>
            </a:r>
            <a:r>
              <a:rPr lang="pt-BR" sz="11100" b="1" dirty="0" smtClean="0">
                <a:solidFill>
                  <a:srgbClr val="00008B"/>
                </a:solidFill>
              </a:rPr>
              <a:t>textem</a:t>
            </a:r>
            <a:endParaRPr lang="cs-CZ" sz="11100" b="1" dirty="0" smtClean="0">
              <a:solidFill>
                <a:srgbClr val="00008B"/>
              </a:solidFill>
            </a:endParaRPr>
          </a:p>
          <a:p>
            <a:pPr marL="0" indent="0">
              <a:buNone/>
            </a:pPr>
            <a:r>
              <a:rPr lang="cs-CZ" sz="11100" b="1" dirty="0" smtClean="0"/>
              <a:t>Byly </a:t>
            </a:r>
            <a:r>
              <a:rPr lang="cs-CZ" sz="11100" b="1" dirty="0"/>
              <a:t>horké letní dny. Všechny studánky a </a:t>
            </a:r>
            <a:endParaRPr lang="cs-CZ" sz="11100" b="1" dirty="0" smtClean="0"/>
          </a:p>
          <a:p>
            <a:pPr marL="0" indent="0">
              <a:buNone/>
            </a:pPr>
            <a:r>
              <a:rPr lang="cs-CZ" sz="11100" b="1" dirty="0" smtClean="0"/>
              <a:t>prameny </a:t>
            </a:r>
            <a:r>
              <a:rPr lang="cs-CZ" sz="11100" b="1" dirty="0"/>
              <a:t>v lese vyschly. Mnoho </a:t>
            </a:r>
            <a:r>
              <a:rPr lang="cs-CZ" sz="11100" b="1" dirty="0" smtClean="0"/>
              <a:t>zvířat </a:t>
            </a:r>
            <a:r>
              <a:rPr lang="cs-CZ" sz="11100" b="1" dirty="0"/>
              <a:t>a </a:t>
            </a:r>
            <a:endParaRPr lang="cs-CZ" sz="11100" b="1" dirty="0" smtClean="0"/>
          </a:p>
          <a:p>
            <a:pPr marL="0" indent="0">
              <a:buNone/>
            </a:pPr>
            <a:r>
              <a:rPr lang="cs-CZ" sz="11100" b="1" dirty="0" smtClean="0"/>
              <a:t>ptáků </a:t>
            </a:r>
            <a:r>
              <a:rPr lang="cs-CZ" sz="11100" b="1" dirty="0"/>
              <a:t>bylo zemdleno žízní. Jen </a:t>
            </a:r>
            <a:r>
              <a:rPr lang="cs-CZ" sz="11100" b="1" dirty="0" smtClean="0"/>
              <a:t>veverka </a:t>
            </a:r>
            <a:r>
              <a:rPr lang="cs-CZ" sz="11100" b="1" dirty="0"/>
              <a:t>se </a:t>
            </a:r>
            <a:endParaRPr lang="cs-CZ" sz="11100" b="1" dirty="0" smtClean="0"/>
          </a:p>
          <a:p>
            <a:pPr marL="0" indent="0">
              <a:buNone/>
            </a:pPr>
            <a:r>
              <a:rPr lang="cs-CZ" sz="11100" b="1" dirty="0" smtClean="0"/>
              <a:t>vydala </a:t>
            </a:r>
            <a:r>
              <a:rPr lang="cs-CZ" sz="11100" b="1" dirty="0"/>
              <a:t>z lesa blíž k lidem, jestli u nich </a:t>
            </a:r>
            <a:endParaRPr lang="cs-CZ" sz="11100" b="1" dirty="0" smtClean="0"/>
          </a:p>
          <a:p>
            <a:pPr marL="0" indent="0">
              <a:buNone/>
            </a:pPr>
            <a:r>
              <a:rPr lang="cs-CZ" sz="11100" b="1" dirty="0" smtClean="0"/>
              <a:t>nenajde </a:t>
            </a:r>
            <a:r>
              <a:rPr lang="cs-CZ" sz="11100" b="1" dirty="0"/>
              <a:t>kapku vody. U nejbližšího stavení </a:t>
            </a:r>
            <a:endParaRPr lang="cs-CZ" sz="11100" b="1" dirty="0" smtClean="0"/>
          </a:p>
          <a:p>
            <a:pPr marL="0" indent="0">
              <a:buNone/>
            </a:pPr>
            <a:r>
              <a:rPr lang="cs-CZ" sz="11100" b="1" dirty="0" smtClean="0"/>
              <a:t>stál opuštěný džbán... </a:t>
            </a:r>
            <a:endParaRPr lang="cs-CZ" sz="11100" b="1" dirty="0"/>
          </a:p>
          <a:p>
            <a:pPr marL="0" indent="0">
              <a:buNone/>
            </a:pPr>
            <a:endParaRPr lang="cs-CZ" sz="11100" b="1" dirty="0" smtClean="0"/>
          </a:p>
          <a:p>
            <a:pPr>
              <a:buFont typeface="Wingdings" pitchFamily="2" charset="2"/>
              <a:buChar char="ü"/>
            </a:pPr>
            <a:endParaRPr lang="cs-CZ" b="1" dirty="0"/>
          </a:p>
        </p:txBody>
      </p:sp>
      <p:pic>
        <p:nvPicPr>
          <p:cNvPr id="4098" name="Picture 2" descr="C:\Users\Uživatel\AppData\Local\Microsoft\Windows\Temporary Internet Files\Content.IE5\1NGIJL8T\MC900440405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0532" y="-171400"/>
            <a:ext cx="27432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živatel\AppData\Local\Microsoft\Windows\Temporary Internet Files\Content.IE5\1NGIJL8T\MC900326476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085184"/>
            <a:ext cx="2016224" cy="1645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6155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Bajka</a:t>
            </a:r>
            <a:endParaRPr lang="cs-CZ" sz="5400" b="1" dirty="0">
              <a:solidFill>
                <a:schemeClr val="accent1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764704"/>
            <a:ext cx="8291264" cy="1368152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cs-CZ" sz="2800" b="1" u="sng" dirty="0">
              <a:solidFill>
                <a:srgbClr val="00008B"/>
              </a:solidFill>
              <a:latin typeface="Comic Sans MS"/>
            </a:endParaRPr>
          </a:p>
          <a:p>
            <a:pPr marL="0" indent="0">
              <a:buNone/>
            </a:pPr>
            <a:r>
              <a:rPr lang="pt-BR" sz="3600" b="1" dirty="0" smtClean="0">
                <a:solidFill>
                  <a:srgbClr val="00008B"/>
                </a:solidFill>
                <a:latin typeface="Calibri" pitchFamily="34" charset="0"/>
              </a:rPr>
              <a:t>Práce </a:t>
            </a:r>
            <a:r>
              <a:rPr lang="pt-BR" sz="3600" b="1" dirty="0">
                <a:solidFill>
                  <a:srgbClr val="00008B"/>
                </a:solidFill>
                <a:latin typeface="Calibri" pitchFamily="34" charset="0"/>
              </a:rPr>
              <a:t>s </a:t>
            </a:r>
            <a:r>
              <a:rPr lang="pt-BR" sz="3600" b="1" dirty="0" smtClean="0">
                <a:solidFill>
                  <a:srgbClr val="00008B"/>
                </a:solidFill>
                <a:latin typeface="Calibri" pitchFamily="34" charset="0"/>
              </a:rPr>
              <a:t>textem</a:t>
            </a:r>
            <a:endParaRPr lang="cs-CZ" b="1" dirty="0" smtClean="0"/>
          </a:p>
          <a:p>
            <a:pPr>
              <a:buFont typeface="Wingdings" pitchFamily="2" charset="2"/>
              <a:buChar char="ü"/>
            </a:pPr>
            <a:endParaRPr lang="cs-CZ" b="1" dirty="0"/>
          </a:p>
        </p:txBody>
      </p:sp>
      <p:sp>
        <p:nvSpPr>
          <p:cNvPr id="4" name="Obdélník 3"/>
          <p:cNvSpPr/>
          <p:nvPr/>
        </p:nvSpPr>
        <p:spPr>
          <a:xfrm>
            <a:off x="395536" y="1844824"/>
            <a:ext cx="835292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600" b="1" dirty="0" smtClean="0"/>
              <a:t>Na dně džbánu </a:t>
            </a:r>
            <a:r>
              <a:rPr lang="cs-CZ" sz="3600" b="1" dirty="0"/>
              <a:t>se lesklo trochu vody. </a:t>
            </a:r>
            <a:endParaRPr lang="cs-CZ" sz="3600" b="1" dirty="0" smtClean="0"/>
          </a:p>
          <a:p>
            <a:r>
              <a:rPr lang="cs-CZ" sz="3600" b="1" dirty="0" smtClean="0"/>
              <a:t>Veverka </a:t>
            </a:r>
            <a:r>
              <a:rPr lang="cs-CZ" sz="3600" b="1" dirty="0"/>
              <a:t>se </a:t>
            </a:r>
            <a:r>
              <a:rPr lang="cs-CZ" sz="3600" b="1" dirty="0" smtClean="0"/>
              <a:t>tlamičkou </a:t>
            </a:r>
            <a:r>
              <a:rPr lang="cs-CZ" sz="3600" b="1" dirty="0"/>
              <a:t>pokoušela napít, </a:t>
            </a:r>
            <a:endParaRPr lang="cs-CZ" sz="3600" b="1" dirty="0" smtClean="0"/>
          </a:p>
          <a:p>
            <a:r>
              <a:rPr lang="cs-CZ" sz="3600" b="1" dirty="0" smtClean="0"/>
              <a:t>ale džbán byl </a:t>
            </a:r>
            <a:r>
              <a:rPr lang="cs-CZ" sz="3600" b="1" dirty="0"/>
              <a:t>příliš </a:t>
            </a:r>
            <a:r>
              <a:rPr lang="cs-CZ" sz="3600" b="1" dirty="0" smtClean="0"/>
              <a:t>hluboký a </a:t>
            </a:r>
            <a:r>
              <a:rPr lang="cs-CZ" sz="3600" b="1" dirty="0"/>
              <a:t>její </a:t>
            </a:r>
            <a:r>
              <a:rPr lang="cs-CZ" sz="3600" b="1" dirty="0" smtClean="0"/>
              <a:t>tlama nedosáhla </a:t>
            </a:r>
            <a:r>
              <a:rPr lang="cs-CZ" sz="3600" b="1" dirty="0"/>
              <a:t>vody, hlavou se k </a:t>
            </a:r>
            <a:r>
              <a:rPr lang="cs-CZ" sz="3600" b="1" dirty="0" smtClean="0"/>
              <a:t>ní </a:t>
            </a:r>
            <a:r>
              <a:rPr lang="cs-CZ" sz="3600" b="1" dirty="0"/>
              <a:t>dostat nemohla.</a:t>
            </a:r>
          </a:p>
          <a:p>
            <a:endParaRPr lang="pl-PL" sz="3600" b="1" u="sng" dirty="0" smtClean="0">
              <a:solidFill>
                <a:srgbClr val="FF0000"/>
              </a:solidFill>
            </a:endParaRPr>
          </a:p>
          <a:p>
            <a:endParaRPr lang="pl-PL" sz="3600" b="1" u="sng" dirty="0">
              <a:solidFill>
                <a:srgbClr val="FF0000"/>
              </a:solidFill>
            </a:endParaRPr>
          </a:p>
          <a:p>
            <a:endParaRPr lang="pl-PL" sz="3600" b="1" u="sng" dirty="0" smtClean="0">
              <a:solidFill>
                <a:srgbClr val="FF0000"/>
              </a:solidFill>
            </a:endParaRPr>
          </a:p>
          <a:p>
            <a:r>
              <a:rPr lang="pl-PL" sz="3600" b="1" u="sng" dirty="0" smtClean="0">
                <a:solidFill>
                  <a:srgbClr val="FF0000"/>
                </a:solidFill>
              </a:rPr>
              <a:t>Jak </a:t>
            </a:r>
            <a:r>
              <a:rPr lang="pl-PL" sz="3600" b="1" u="sng" dirty="0">
                <a:solidFill>
                  <a:srgbClr val="FF0000"/>
                </a:solidFill>
              </a:rPr>
              <a:t>by mohla bajka pokračovat dále?</a:t>
            </a:r>
          </a:p>
          <a:p>
            <a:endParaRPr lang="cs-CZ" sz="3600" b="1" dirty="0"/>
          </a:p>
        </p:txBody>
      </p:sp>
      <p:pic>
        <p:nvPicPr>
          <p:cNvPr id="3076" name="Picture 4" descr="C:\Users\Uživatel\AppData\Local\Microsoft\Windows\Temporary Internet Files\Content.IE5\1NGIJL8T\MC90032647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4972" y="3902941"/>
            <a:ext cx="1857146" cy="151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1593" y="4149080"/>
            <a:ext cx="1695450" cy="2189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048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143000"/>
          </a:xfrm>
        </p:spPr>
        <p:txBody>
          <a:bodyPr>
            <a:normAutofit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Bajka</a:t>
            </a:r>
            <a:endParaRPr lang="cs-CZ" sz="5400" b="1" dirty="0">
              <a:solidFill>
                <a:schemeClr val="accent1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1196752"/>
            <a:ext cx="8291264" cy="1440160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cs-CZ" sz="2800" b="1" u="sng" dirty="0">
              <a:solidFill>
                <a:srgbClr val="00008B"/>
              </a:solidFill>
              <a:latin typeface="Comic Sans MS"/>
            </a:endParaRPr>
          </a:p>
          <a:p>
            <a:pPr marL="0" indent="0">
              <a:buNone/>
            </a:pPr>
            <a:r>
              <a:rPr lang="pt-BR" sz="3600" b="1" dirty="0" smtClean="0">
                <a:solidFill>
                  <a:srgbClr val="00008B"/>
                </a:solidFill>
              </a:rPr>
              <a:t>Práce </a:t>
            </a:r>
            <a:r>
              <a:rPr lang="pt-BR" sz="3600" b="1" dirty="0">
                <a:solidFill>
                  <a:srgbClr val="00008B"/>
                </a:solidFill>
              </a:rPr>
              <a:t>s </a:t>
            </a:r>
            <a:r>
              <a:rPr lang="pt-BR" sz="3600" b="1" dirty="0" smtClean="0">
                <a:solidFill>
                  <a:srgbClr val="00008B"/>
                </a:solidFill>
              </a:rPr>
              <a:t>textem</a:t>
            </a:r>
            <a:endParaRPr lang="pt-BR" sz="3600" b="1" dirty="0">
              <a:solidFill>
                <a:srgbClr val="00008B"/>
              </a:solidFill>
            </a:endParaRPr>
          </a:p>
          <a:p>
            <a:pPr marL="0" indent="0">
              <a:buNone/>
            </a:pPr>
            <a:endParaRPr lang="cs-CZ" b="1" dirty="0" smtClean="0"/>
          </a:p>
          <a:p>
            <a:pPr>
              <a:buFont typeface="Wingdings" pitchFamily="2" charset="2"/>
              <a:buChar char="ü"/>
            </a:pPr>
            <a:endParaRPr lang="cs-CZ" b="1" dirty="0"/>
          </a:p>
        </p:txBody>
      </p:sp>
      <p:sp>
        <p:nvSpPr>
          <p:cNvPr id="4" name="Obdélník 3"/>
          <p:cNvSpPr/>
          <p:nvPr/>
        </p:nvSpPr>
        <p:spPr>
          <a:xfrm>
            <a:off x="395536" y="1844824"/>
            <a:ext cx="83529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600" b="1" dirty="0"/>
              <a:t>Už si zoufala, když ji něco napadlo! </a:t>
            </a:r>
            <a:endParaRPr lang="cs-CZ" sz="3600" b="1" dirty="0" smtClean="0"/>
          </a:p>
          <a:p>
            <a:r>
              <a:rPr lang="cs-CZ" sz="3600" b="1" dirty="0" smtClean="0"/>
              <a:t>Z </a:t>
            </a:r>
            <a:r>
              <a:rPr lang="cs-CZ" sz="3600" b="1" dirty="0"/>
              <a:t>posledních sil začala sbírat malé kaménky a házela je do </a:t>
            </a:r>
            <a:r>
              <a:rPr lang="cs-CZ" sz="3600" b="1" dirty="0" smtClean="0"/>
              <a:t>džbánu. </a:t>
            </a:r>
            <a:r>
              <a:rPr lang="cs-CZ" sz="3600" b="1" dirty="0"/>
              <a:t>Pilně sbírala, až </a:t>
            </a:r>
            <a:r>
              <a:rPr lang="cs-CZ" sz="3600" b="1" dirty="0" smtClean="0"/>
              <a:t>jej jimi </a:t>
            </a:r>
            <a:r>
              <a:rPr lang="cs-CZ" sz="3600" b="1" dirty="0"/>
              <a:t>skoro </a:t>
            </a:r>
            <a:r>
              <a:rPr lang="cs-CZ" sz="3600" b="1" dirty="0" smtClean="0"/>
              <a:t>naplnila.</a:t>
            </a:r>
          </a:p>
          <a:p>
            <a:r>
              <a:rPr lang="cs-CZ" sz="3600" b="1" dirty="0" smtClean="0"/>
              <a:t>A voda </a:t>
            </a:r>
            <a:r>
              <a:rPr lang="cs-CZ" sz="3600" b="1" dirty="0"/>
              <a:t>vystoupila </a:t>
            </a:r>
            <a:r>
              <a:rPr lang="cs-CZ" sz="3600" b="1" dirty="0" smtClean="0"/>
              <a:t>nahoru! Veverka </a:t>
            </a:r>
            <a:r>
              <a:rPr lang="cs-CZ" sz="3600" b="1" dirty="0"/>
              <a:t>se napila a její síly se postupně vracely.</a:t>
            </a:r>
          </a:p>
        </p:txBody>
      </p:sp>
      <p:pic>
        <p:nvPicPr>
          <p:cNvPr id="2050" name="Picture 2" descr="C:\Users\Uživatel\AppData\Local\Microsoft\Windows\Temporary Internet Files\Content.IE5\1NGIJL8T\MC90023728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4129" y="4669183"/>
            <a:ext cx="1695443" cy="2188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živatel\AppData\Local\Microsoft\Windows\Temporary Internet Files\Content.IE5\0MX729P7\MP900144368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5546270"/>
            <a:ext cx="1977482" cy="131173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5175518"/>
            <a:ext cx="1858963" cy="151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048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Bajka</a:t>
            </a:r>
            <a:endParaRPr lang="cs-CZ" sz="5400" b="1" dirty="0">
              <a:solidFill>
                <a:schemeClr val="accent1"/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546983" y="4581128"/>
            <a:ext cx="80648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/>
              <a:t>Žízeň, léto, kapka, nad, voda, síla, teplo,</a:t>
            </a:r>
          </a:p>
          <a:p>
            <a:r>
              <a:rPr lang="cs-CZ" sz="3600" b="1" dirty="0" smtClean="0"/>
              <a:t>zvířátka, zajíc, letní dny , les, džbán, nad, a, veverka, sluníčko, teplo</a:t>
            </a:r>
            <a:endParaRPr lang="cs-CZ" sz="3600" b="1" dirty="0"/>
          </a:p>
        </p:txBody>
      </p:sp>
      <p:sp>
        <p:nvSpPr>
          <p:cNvPr id="8" name="Obdélník 7"/>
          <p:cNvSpPr/>
          <p:nvPr/>
        </p:nvSpPr>
        <p:spPr>
          <a:xfrm>
            <a:off x="539552" y="2564904"/>
            <a:ext cx="3888432" cy="172819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bdélník 9"/>
          <p:cNvSpPr/>
          <p:nvPr/>
        </p:nvSpPr>
        <p:spPr>
          <a:xfrm>
            <a:off x="4644008" y="2564904"/>
            <a:ext cx="3888432" cy="1728192"/>
          </a:xfrm>
          <a:prstGeom prst="rect">
            <a:avLst/>
          </a:prstGeom>
          <a:solidFill>
            <a:srgbClr val="FF0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4932040" y="2996952"/>
            <a:ext cx="33083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600" b="1" dirty="0" smtClean="0"/>
              <a:t>Veverka a džbán</a:t>
            </a:r>
            <a:endParaRPr lang="cs-CZ" sz="3600" b="1" dirty="0"/>
          </a:p>
        </p:txBody>
      </p:sp>
      <p:sp>
        <p:nvSpPr>
          <p:cNvPr id="14" name="TextovéPole 13"/>
          <p:cNvSpPr txBox="1"/>
          <p:nvPr/>
        </p:nvSpPr>
        <p:spPr>
          <a:xfrm>
            <a:off x="323529" y="1124744"/>
            <a:ext cx="84249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>
                <a:solidFill>
                  <a:srgbClr val="004A82"/>
                </a:solidFill>
              </a:rPr>
              <a:t>Ze slov poskládejte název bajky,</a:t>
            </a:r>
          </a:p>
          <a:p>
            <a:r>
              <a:rPr lang="cs-CZ" sz="3600" b="1" dirty="0" smtClean="0">
                <a:solidFill>
                  <a:srgbClr val="004A82"/>
                </a:solidFill>
              </a:rPr>
              <a:t>ten zapište do rámečku. Jaké je ponaučení?</a:t>
            </a:r>
            <a:endParaRPr lang="cs-CZ" sz="3600" b="1" dirty="0">
              <a:solidFill>
                <a:srgbClr val="004A82"/>
              </a:solidFill>
            </a:endParaRPr>
          </a:p>
        </p:txBody>
      </p:sp>
      <p:sp>
        <p:nvSpPr>
          <p:cNvPr id="15" name="TextovéPole 14"/>
          <p:cNvSpPr txBox="1"/>
          <p:nvPr/>
        </p:nvSpPr>
        <p:spPr>
          <a:xfrm>
            <a:off x="683568" y="2564904"/>
            <a:ext cx="9487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8000" b="1" dirty="0">
                <a:solidFill>
                  <a:srgbClr val="FF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354704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Bajka</a:t>
            </a:r>
            <a:endParaRPr lang="cs-CZ" sz="5400" b="1" dirty="0">
              <a:solidFill>
                <a:schemeClr val="accent1"/>
              </a:solidFill>
            </a:endParaRPr>
          </a:p>
        </p:txBody>
      </p:sp>
      <p:sp>
        <p:nvSpPr>
          <p:cNvPr id="14" name="TextovéPole 13"/>
          <p:cNvSpPr txBox="1"/>
          <p:nvPr/>
        </p:nvSpPr>
        <p:spPr>
          <a:xfrm>
            <a:off x="323529" y="1124744"/>
            <a:ext cx="84249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>
                <a:solidFill>
                  <a:srgbClr val="004A82"/>
                </a:solidFill>
              </a:rPr>
              <a:t>Z prozaického textu bajky Veverka a džbán vytvořte text veršovaný.</a:t>
            </a:r>
            <a:endParaRPr lang="cs-CZ" sz="3600" b="1" dirty="0">
              <a:solidFill>
                <a:srgbClr val="004A82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7184" y="1724908"/>
            <a:ext cx="1224136" cy="1580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2563" y="1932132"/>
            <a:ext cx="1858963" cy="151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484" y="5877272"/>
            <a:ext cx="3846513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689" y="3650458"/>
            <a:ext cx="3846513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0620" y="3668499"/>
            <a:ext cx="3846513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202" y="4340846"/>
            <a:ext cx="3846513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996" y="5188510"/>
            <a:ext cx="3846513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0620" y="5877271"/>
            <a:ext cx="3846513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688" y="5188510"/>
            <a:ext cx="3846513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404" y="4340845"/>
            <a:ext cx="3846513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2510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5400" b="1" dirty="0">
                <a:solidFill>
                  <a:srgbClr val="AD0101"/>
                </a:solidFill>
              </a:rPr>
              <a:t>Bajka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323528" y="1844824"/>
            <a:ext cx="864096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smtClean="0"/>
              <a:t>Pýcha </a:t>
            </a:r>
            <a:r>
              <a:rPr lang="cs-CZ" sz="3600" b="1" dirty="0" smtClean="0"/>
              <a:t>předchází …                                        </a:t>
            </a:r>
            <a:r>
              <a:rPr lang="cs-CZ" sz="3600" b="1" dirty="0" smtClean="0">
                <a:solidFill>
                  <a:srgbClr val="2505AB"/>
                </a:solidFill>
              </a:rPr>
              <a:t>pád</a:t>
            </a:r>
            <a:r>
              <a:rPr lang="cs-CZ" sz="3600" b="1" dirty="0" smtClean="0"/>
              <a:t>.  </a:t>
            </a:r>
          </a:p>
          <a:p>
            <a:r>
              <a:rPr lang="cs-CZ" sz="3600" b="1" dirty="0"/>
              <a:t>Není nad </a:t>
            </a:r>
            <a:r>
              <a:rPr lang="cs-CZ" sz="3600" b="1" dirty="0" smtClean="0"/>
              <a:t>…                                           </a:t>
            </a:r>
            <a:r>
              <a:rPr lang="cs-CZ" sz="3600" b="1" dirty="0" smtClean="0">
                <a:solidFill>
                  <a:srgbClr val="2505AB"/>
                </a:solidFill>
              </a:rPr>
              <a:t>chytrost</a:t>
            </a:r>
            <a:r>
              <a:rPr lang="cs-CZ" sz="3600" dirty="0" smtClean="0"/>
              <a:t>.</a:t>
            </a:r>
            <a:r>
              <a:rPr lang="cs-CZ" sz="3600" b="1" dirty="0" smtClean="0"/>
              <a:t> </a:t>
            </a:r>
          </a:p>
          <a:p>
            <a:r>
              <a:rPr lang="cs-CZ" sz="3600" b="1" dirty="0" smtClean="0"/>
              <a:t>I </a:t>
            </a:r>
            <a:r>
              <a:rPr lang="cs-CZ" sz="3600" b="1" dirty="0"/>
              <a:t>slabý </a:t>
            </a:r>
            <a:r>
              <a:rPr lang="cs-CZ" sz="3600" b="1" dirty="0" smtClean="0"/>
              <a:t>může …                        </a:t>
            </a:r>
            <a:r>
              <a:rPr lang="cs-CZ" sz="3600" b="1" dirty="0" smtClean="0">
                <a:solidFill>
                  <a:srgbClr val="2505AB"/>
                </a:solidFill>
              </a:rPr>
              <a:t>pomoci </a:t>
            </a:r>
            <a:r>
              <a:rPr lang="cs-CZ" sz="3600" b="1" dirty="0">
                <a:solidFill>
                  <a:srgbClr val="2505AB"/>
                </a:solidFill>
              </a:rPr>
              <a:t>silnému</a:t>
            </a:r>
            <a:r>
              <a:rPr lang="cs-CZ" sz="3600" b="1" dirty="0"/>
              <a:t>. </a:t>
            </a:r>
            <a:endParaRPr lang="cs-CZ" sz="3600" b="1" dirty="0" smtClean="0"/>
          </a:p>
          <a:p>
            <a:r>
              <a:rPr lang="cs-CZ" sz="3600" b="1" dirty="0" smtClean="0"/>
              <a:t>Dej </a:t>
            </a:r>
            <a:r>
              <a:rPr lang="cs-CZ" sz="3600" b="1" dirty="0"/>
              <a:t>si pozor na lichotky, </a:t>
            </a:r>
            <a:endParaRPr lang="cs-CZ" sz="3600" b="1" dirty="0" smtClean="0"/>
          </a:p>
          <a:p>
            <a:r>
              <a:rPr lang="cs-CZ" sz="3600" b="1" dirty="0" smtClean="0"/>
              <a:t>málokdy </a:t>
            </a:r>
            <a:r>
              <a:rPr lang="cs-CZ" sz="3600" b="1" dirty="0"/>
              <a:t>jsou </a:t>
            </a:r>
            <a:r>
              <a:rPr lang="cs-CZ" sz="3600" b="1" dirty="0" smtClean="0"/>
              <a:t>…                        </a:t>
            </a:r>
            <a:r>
              <a:rPr lang="cs-CZ" sz="3600" b="1" dirty="0" smtClean="0">
                <a:solidFill>
                  <a:srgbClr val="2505AB"/>
                </a:solidFill>
              </a:rPr>
              <a:t>myšleny </a:t>
            </a:r>
            <a:r>
              <a:rPr lang="cs-CZ" sz="3600" b="1" dirty="0">
                <a:solidFill>
                  <a:srgbClr val="2505AB"/>
                </a:solidFill>
              </a:rPr>
              <a:t>vážně</a:t>
            </a:r>
            <a:r>
              <a:rPr lang="cs-CZ" sz="3600" b="1" dirty="0"/>
              <a:t>.                        </a:t>
            </a:r>
          </a:p>
        </p:txBody>
      </p:sp>
      <p:sp>
        <p:nvSpPr>
          <p:cNvPr id="6" name="Oválný popisek 5"/>
          <p:cNvSpPr/>
          <p:nvPr/>
        </p:nvSpPr>
        <p:spPr>
          <a:xfrm>
            <a:off x="5029735" y="899721"/>
            <a:ext cx="3934753" cy="4752528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 smtClean="0"/>
              <a:t>Doplňte ponaučení.</a:t>
            </a:r>
            <a:endParaRPr lang="cs-CZ" sz="3600" b="1" dirty="0"/>
          </a:p>
        </p:txBody>
      </p:sp>
    </p:spTree>
    <p:extLst>
      <p:ext uri="{BB962C8B-B14F-4D97-AF65-F5344CB8AC3E}">
        <p14:creationId xmlns:p14="http://schemas.microsoft.com/office/powerpoint/2010/main" val="2983694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>
          <a:xfrm>
            <a:off x="323528" y="1268760"/>
            <a:ext cx="8640960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1200" dirty="0" smtClean="0">
              <a:solidFill>
                <a:prstClr val="black"/>
              </a:solidFill>
            </a:endParaRPr>
          </a:p>
          <a:p>
            <a:r>
              <a:rPr lang="cs-CZ" sz="1400" dirty="0" smtClean="0">
                <a:solidFill>
                  <a:prstClr val="black"/>
                </a:solidFill>
              </a:rPr>
              <a:t>Zdroj </a:t>
            </a:r>
            <a:r>
              <a:rPr lang="cs-CZ" sz="1400" dirty="0">
                <a:solidFill>
                  <a:prstClr val="black"/>
                </a:solidFill>
              </a:rPr>
              <a:t>obrázků: </a:t>
            </a:r>
            <a:endParaRPr lang="cs-CZ" sz="1400" dirty="0" smtClean="0">
              <a:solidFill>
                <a:prstClr val="black"/>
              </a:solidFill>
            </a:endParaRPr>
          </a:p>
          <a:p>
            <a:r>
              <a:rPr lang="cs-CZ" sz="1400" dirty="0" smtClean="0">
                <a:solidFill>
                  <a:prstClr val="black"/>
                </a:solidFill>
              </a:rPr>
              <a:t>Galerie </a:t>
            </a:r>
            <a:r>
              <a:rPr lang="cs-CZ" sz="1400" dirty="0">
                <a:solidFill>
                  <a:prstClr val="black"/>
                </a:solidFill>
              </a:rPr>
              <a:t>Microsoft Office</a:t>
            </a:r>
          </a:p>
          <a:p>
            <a:endParaRPr lang="cs-CZ" dirty="0" smtClean="0">
              <a:solidFill>
                <a:prstClr val="black"/>
              </a:solidFill>
            </a:endParaRPr>
          </a:p>
          <a:p>
            <a:endParaRPr lang="cs-CZ" dirty="0">
              <a:solidFill>
                <a:prstClr val="black"/>
              </a:solidFill>
            </a:endParaRPr>
          </a:p>
          <a:p>
            <a:endParaRPr lang="cs-CZ" dirty="0" smtClean="0">
              <a:solidFill>
                <a:prstClr val="black"/>
              </a:solidFill>
            </a:endParaRPr>
          </a:p>
          <a:p>
            <a:endParaRPr lang="cs-CZ" dirty="0">
              <a:solidFill>
                <a:prstClr val="black"/>
              </a:solidFill>
            </a:endParaRPr>
          </a:p>
          <a:p>
            <a:endParaRPr lang="cs-CZ" dirty="0" smtClean="0">
              <a:solidFill>
                <a:prstClr val="black"/>
              </a:solidFill>
            </a:endParaRPr>
          </a:p>
          <a:p>
            <a:endParaRPr lang="cs-CZ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382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Motiv systému Office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Motiv systému Office">
  <a:themeElements>
    <a:clrScheme name="Stupně šedé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807</TotalTime>
  <Words>318</Words>
  <Application>Microsoft Office PowerPoint</Application>
  <PresentationFormat>Předvádění na obrazovce (4:3)</PresentationFormat>
  <Paragraphs>57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3</vt:i4>
      </vt:variant>
      <vt:variant>
        <vt:lpstr>Nadpisy snímků</vt:lpstr>
      </vt:variant>
      <vt:variant>
        <vt:i4>8</vt:i4>
      </vt:variant>
    </vt:vector>
  </HeadingPairs>
  <TitlesOfParts>
    <vt:vector size="11" baseType="lpstr">
      <vt:lpstr>1_Motiv systému Office</vt:lpstr>
      <vt:lpstr>Motiv systému Office</vt:lpstr>
      <vt:lpstr>2_Motiv systému Office</vt:lpstr>
      <vt:lpstr>Bajky – opakování učiva</vt:lpstr>
      <vt:lpstr>Bajka</vt:lpstr>
      <vt:lpstr>Bajka</vt:lpstr>
      <vt:lpstr>Bajka</vt:lpstr>
      <vt:lpstr>Bajka</vt:lpstr>
      <vt:lpstr>Bajka</vt:lpstr>
      <vt:lpstr>Bajka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Bajky – Ezop</dc:title>
  <dc:creator>Uživatel</dc:creator>
  <cp:lastModifiedBy>Uživatel</cp:lastModifiedBy>
  <cp:revision>168</cp:revision>
  <dcterms:created xsi:type="dcterms:W3CDTF">2011-09-27T15:53:25Z</dcterms:created>
  <dcterms:modified xsi:type="dcterms:W3CDTF">2013-04-04T10:15:37Z</dcterms:modified>
</cp:coreProperties>
</file>